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28"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pPr/>
              <a:t>9/26/2016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30890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9447313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31854492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41563151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4094612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pPr/>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366733252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pPr/>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235900953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3893948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67058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31014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3089248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87060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9/26/2016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355135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pPr/>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257550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9/26/2016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893915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89499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24554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AAD347D-5ACD-4C99-B74B-A9C85AD731AF}" type="datetimeFigureOut">
              <a:rPr lang="en-US" smtClean="0"/>
              <a:pPr/>
              <a:t>9/26/2016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3674267290"/>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depts.washington.edu/physdx/audio/s41.mp3" TargetMode="External"/><Relationship Id="rId2" Type="http://schemas.openxmlformats.org/officeDocument/2006/relationships/hyperlink" Target="http://depts.washington.edu/physdx/audio/normal.mp3"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heart.org/HEARTORG/Conditions/Arrhythmia/AboutArrhythmia/Conduction-Disorders_UCM_302046_Article.jsp"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85682" y="974905"/>
            <a:ext cx="7340009" cy="5509200"/>
          </a:xfrm>
          <a:prstGeom prst="rect">
            <a:avLst/>
          </a:prstGeom>
        </p:spPr>
        <p:txBody>
          <a:bodyPr wrap="square">
            <a:spAutoFit/>
          </a:bodyPr>
          <a:lstStyle/>
          <a:p>
            <a:r>
              <a:rPr lang="en-US" sz="2200" b="1" u="sng" dirty="0"/>
              <a:t>Case Study</a:t>
            </a:r>
          </a:p>
          <a:p>
            <a:endParaRPr lang="en-US" sz="2200" dirty="0"/>
          </a:p>
          <a:p>
            <a:r>
              <a:rPr lang="en-US" sz="2200" b="1" dirty="0"/>
              <a:t>Patient Name</a:t>
            </a:r>
            <a:r>
              <a:rPr lang="en-US" sz="2200" dirty="0"/>
              <a:t>: Mr. John </a:t>
            </a:r>
            <a:r>
              <a:rPr lang="en-US" sz="2200" dirty="0" err="1"/>
              <a:t>Penzey</a:t>
            </a:r>
            <a:endParaRPr lang="en-US" sz="2200" dirty="0"/>
          </a:p>
          <a:p>
            <a:endParaRPr lang="en-US" sz="2200" dirty="0"/>
          </a:p>
          <a:p>
            <a:r>
              <a:rPr lang="en-US" sz="2200" b="1" dirty="0"/>
              <a:t>Age: </a:t>
            </a:r>
            <a:r>
              <a:rPr lang="en-US" sz="2200" dirty="0"/>
              <a:t>30</a:t>
            </a:r>
          </a:p>
          <a:p>
            <a:endParaRPr lang="en-US" sz="2200" dirty="0"/>
          </a:p>
          <a:p>
            <a:r>
              <a:rPr lang="en-US" sz="2200" b="1" dirty="0"/>
              <a:t>Symptoms: </a:t>
            </a:r>
            <a:r>
              <a:rPr lang="en-US" sz="2200" dirty="0"/>
              <a:t>Nausea, headaches, muscle cramps, increased urination and blurred vision</a:t>
            </a:r>
          </a:p>
          <a:p>
            <a:endParaRPr lang="en-US" sz="2200" dirty="0"/>
          </a:p>
          <a:p>
            <a:r>
              <a:rPr lang="en-US" sz="2200" b="1" dirty="0"/>
              <a:t>Medical History: </a:t>
            </a:r>
            <a:r>
              <a:rPr lang="en-US" sz="2200" dirty="0"/>
              <a:t>Tonsillectomy age 5</a:t>
            </a:r>
          </a:p>
          <a:p>
            <a:endParaRPr lang="en-US" sz="2200" dirty="0"/>
          </a:p>
          <a:p>
            <a:r>
              <a:rPr lang="en-US" sz="2200" b="1" dirty="0"/>
              <a:t>Family History: </a:t>
            </a:r>
            <a:r>
              <a:rPr lang="en-US" sz="2200" dirty="0"/>
              <a:t>Mother deceased from myocardial infarction, father still living with diabetes and high blood pressure</a:t>
            </a:r>
          </a:p>
          <a:p>
            <a:endParaRPr lang="en-US" sz="2200" dirty="0"/>
          </a:p>
          <a:p>
            <a:r>
              <a:rPr lang="en-US" sz="2200" dirty="0"/>
              <a:t>Review Mr. </a:t>
            </a:r>
            <a:r>
              <a:rPr lang="en-US" sz="2200" dirty="0" err="1"/>
              <a:t>Penzey's</a:t>
            </a:r>
            <a:r>
              <a:rPr lang="en-US" sz="2200" dirty="0"/>
              <a:t> medical information and tests to determine what his condition might be.</a:t>
            </a:r>
          </a:p>
        </p:txBody>
      </p:sp>
      <p:pic>
        <p:nvPicPr>
          <p:cNvPr id="5" name="Picture 4"/>
          <p:cNvPicPr>
            <a:picLocks noChangeAspect="1"/>
          </p:cNvPicPr>
          <p:nvPr/>
        </p:nvPicPr>
        <p:blipFill>
          <a:blip r:embed="rId2"/>
          <a:stretch>
            <a:fillRect/>
          </a:stretch>
        </p:blipFill>
        <p:spPr>
          <a:xfrm>
            <a:off x="863474" y="1049334"/>
            <a:ext cx="2884714" cy="2884714"/>
          </a:xfrm>
          <a:prstGeom prst="rect">
            <a:avLst/>
          </a:prstGeom>
          <a:ln>
            <a:solidFill>
              <a:schemeClr val="bg1"/>
            </a:solidFill>
          </a:ln>
        </p:spPr>
      </p:pic>
      <p:sp>
        <p:nvSpPr>
          <p:cNvPr id="6" name="Right Arrow 5">
            <a:hlinkClick r:id="" action="ppaction://hlinkshowjump?jump=nextslide"/>
          </p:cNvPr>
          <p:cNvSpPr/>
          <p:nvPr/>
        </p:nvSpPr>
        <p:spPr>
          <a:xfrm>
            <a:off x="11525691" y="6368901"/>
            <a:ext cx="437494" cy="3575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extBox 7"/>
          <p:cNvSpPr txBox="1"/>
          <p:nvPr/>
        </p:nvSpPr>
        <p:spPr>
          <a:xfrm>
            <a:off x="2305831" y="182880"/>
            <a:ext cx="7727628" cy="461665"/>
          </a:xfrm>
          <a:prstGeom prst="rect">
            <a:avLst/>
          </a:prstGeom>
          <a:noFill/>
        </p:spPr>
        <p:txBody>
          <a:bodyPr wrap="none" rtlCol="0">
            <a:spAutoFit/>
          </a:bodyPr>
          <a:lstStyle/>
          <a:p>
            <a:r>
              <a:rPr lang="en-US" sz="2400" dirty="0"/>
              <a:t>STRESS RELATED DISORDERS: THE CASE OF MR. PENZEY</a:t>
            </a:r>
          </a:p>
        </p:txBody>
      </p:sp>
    </p:spTree>
    <p:extLst>
      <p:ext uri="{BB962C8B-B14F-4D97-AF65-F5344CB8AC3E}">
        <p14:creationId xmlns:p14="http://schemas.microsoft.com/office/powerpoint/2010/main" xmlns="" val="2586097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9209" y="333137"/>
            <a:ext cx="6096000" cy="6524863"/>
          </a:xfrm>
          <a:prstGeom prst="rect">
            <a:avLst/>
          </a:prstGeom>
        </p:spPr>
        <p:txBody>
          <a:bodyPr>
            <a:spAutoFit/>
          </a:bodyPr>
          <a:lstStyle/>
          <a:p>
            <a:r>
              <a:rPr lang="en-US" sz="2200" b="1" dirty="0"/>
              <a:t>Blood Pressure and Heart Sounds</a:t>
            </a:r>
          </a:p>
          <a:p>
            <a:endParaRPr lang="en-US" sz="2200" b="1" dirty="0"/>
          </a:p>
          <a:p>
            <a:r>
              <a:rPr lang="en-US" sz="2200" dirty="0"/>
              <a:t>Blood pressure: 170/90</a:t>
            </a:r>
          </a:p>
          <a:p>
            <a:endParaRPr lang="en-US" sz="2200" dirty="0"/>
          </a:p>
          <a:p>
            <a:r>
              <a:rPr lang="en-US" sz="2200" dirty="0"/>
              <a:t>Not only is Mr. </a:t>
            </a:r>
            <a:r>
              <a:rPr lang="en-US" sz="2200" dirty="0" err="1"/>
              <a:t>Penzey's</a:t>
            </a:r>
            <a:r>
              <a:rPr lang="en-US" sz="2200" dirty="0"/>
              <a:t> blood pressure results elevated, you notice upon listening with the stethoscope an abnormal, low frequency gallop sound.</a:t>
            </a:r>
          </a:p>
          <a:p>
            <a:endParaRPr lang="en-US" sz="2200" dirty="0"/>
          </a:p>
          <a:p>
            <a:r>
              <a:rPr lang="en-US" sz="2200" b="1" dirty="0"/>
              <a:t>Heart Sounds</a:t>
            </a:r>
          </a:p>
          <a:p>
            <a:endParaRPr lang="en-US" sz="2200" dirty="0"/>
          </a:p>
          <a:p>
            <a:r>
              <a:rPr lang="en-US" sz="2200" dirty="0"/>
              <a:t>A normal heart beat sounds like this:</a:t>
            </a:r>
          </a:p>
          <a:p>
            <a:endParaRPr lang="en-US" sz="2200" dirty="0"/>
          </a:p>
          <a:p>
            <a:r>
              <a:rPr lang="en-US" sz="2200" dirty="0">
                <a:hlinkClick r:id="rId2"/>
              </a:rPr>
              <a:t>Normal Heart Sound</a:t>
            </a:r>
            <a:endParaRPr lang="en-US" sz="2200" dirty="0"/>
          </a:p>
          <a:p>
            <a:endParaRPr lang="en-US" sz="2200" dirty="0"/>
          </a:p>
          <a:p>
            <a:r>
              <a:rPr lang="en-US" sz="2200" dirty="0"/>
              <a:t>Mr. </a:t>
            </a:r>
            <a:r>
              <a:rPr lang="en-US" sz="2200" dirty="0" err="1"/>
              <a:t>Penzey's</a:t>
            </a:r>
            <a:r>
              <a:rPr lang="en-US" sz="2200" dirty="0"/>
              <a:t> heart sounds are more abnormal like this:</a:t>
            </a:r>
          </a:p>
          <a:p>
            <a:endParaRPr lang="en-US" sz="2200" dirty="0"/>
          </a:p>
          <a:p>
            <a:r>
              <a:rPr lang="en-US" sz="2200" dirty="0">
                <a:hlinkClick r:id="rId3"/>
              </a:rPr>
              <a:t>Mr. </a:t>
            </a:r>
            <a:r>
              <a:rPr lang="en-US" sz="2200" dirty="0" err="1">
                <a:hlinkClick r:id="rId3"/>
              </a:rPr>
              <a:t>Penzey's</a:t>
            </a:r>
            <a:r>
              <a:rPr lang="en-US" sz="2200" dirty="0">
                <a:hlinkClick r:id="rId3"/>
              </a:rPr>
              <a:t> heart sounds</a:t>
            </a:r>
            <a:endParaRPr lang="en-US" sz="2200" dirty="0"/>
          </a:p>
        </p:txBody>
      </p:sp>
      <p:pic>
        <p:nvPicPr>
          <p:cNvPr id="3" name="Picture 2"/>
          <p:cNvPicPr>
            <a:picLocks noChangeAspect="1"/>
          </p:cNvPicPr>
          <p:nvPr/>
        </p:nvPicPr>
        <p:blipFill>
          <a:blip r:embed="rId4"/>
          <a:stretch>
            <a:fillRect/>
          </a:stretch>
        </p:blipFill>
        <p:spPr>
          <a:xfrm>
            <a:off x="313573" y="445239"/>
            <a:ext cx="4245069" cy="3430764"/>
          </a:xfrm>
          <a:prstGeom prst="rect">
            <a:avLst/>
          </a:prstGeom>
        </p:spPr>
      </p:pic>
      <p:pic>
        <p:nvPicPr>
          <p:cNvPr id="5" name="Picture 4">
            <a:hlinkClick r:id="" action="ppaction://hlinkshowjump?jump=nextslide"/>
          </p:cNvPr>
          <p:cNvPicPr>
            <a:picLocks noChangeAspect="1"/>
          </p:cNvPicPr>
          <p:nvPr/>
        </p:nvPicPr>
        <p:blipFill rotWithShape="1">
          <a:blip r:embed="rId5"/>
          <a:srcRect l="56554" t="-6204" b="1"/>
          <a:stretch/>
        </p:blipFill>
        <p:spPr>
          <a:xfrm>
            <a:off x="11515172" y="6289209"/>
            <a:ext cx="505904" cy="414384"/>
          </a:xfrm>
          <a:prstGeom prst="rect">
            <a:avLst/>
          </a:prstGeom>
        </p:spPr>
      </p:pic>
      <p:pic>
        <p:nvPicPr>
          <p:cNvPr id="6" name="Picture 5">
            <a:hlinkClick r:id="" action="ppaction://hlinkshowjump?jump=previousslide"/>
          </p:cNvPr>
          <p:cNvPicPr>
            <a:picLocks noChangeAspect="1"/>
          </p:cNvPicPr>
          <p:nvPr/>
        </p:nvPicPr>
        <p:blipFill rotWithShape="1">
          <a:blip r:embed="rId6"/>
          <a:srcRect r="49346" b="-5659"/>
          <a:stretch/>
        </p:blipFill>
        <p:spPr>
          <a:xfrm>
            <a:off x="10740856" y="6297567"/>
            <a:ext cx="589839" cy="412259"/>
          </a:xfrm>
          <a:prstGeom prst="rect">
            <a:avLst/>
          </a:prstGeom>
        </p:spPr>
      </p:pic>
    </p:spTree>
    <p:extLst>
      <p:ext uri="{BB962C8B-B14F-4D97-AF65-F5344CB8AC3E}">
        <p14:creationId xmlns:p14="http://schemas.microsoft.com/office/powerpoint/2010/main" xmlns="" val="2666622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5898" y="198175"/>
            <a:ext cx="6096000" cy="6186309"/>
          </a:xfrm>
          <a:prstGeom prst="rect">
            <a:avLst/>
          </a:prstGeom>
        </p:spPr>
        <p:txBody>
          <a:bodyPr>
            <a:spAutoFit/>
          </a:bodyPr>
          <a:lstStyle/>
          <a:p>
            <a:r>
              <a:rPr lang="en-US" sz="2200" b="1" dirty="0"/>
              <a:t>CT and Lab Results</a:t>
            </a:r>
          </a:p>
          <a:p>
            <a:endParaRPr lang="en-US" sz="2200" b="1" dirty="0"/>
          </a:p>
          <a:p>
            <a:r>
              <a:rPr lang="en-US" sz="2200" dirty="0"/>
              <a:t>A CT scan was performed (shown on the left) which demonstrated a mass on the right adrenal gland (right arrow).</a:t>
            </a:r>
          </a:p>
          <a:p>
            <a:endParaRPr lang="en-US" sz="2200" dirty="0"/>
          </a:p>
          <a:p>
            <a:r>
              <a:rPr lang="en-US" sz="2200" dirty="0"/>
              <a:t>Compare Mr. </a:t>
            </a:r>
            <a:r>
              <a:rPr lang="en-US" sz="2200" dirty="0" err="1"/>
              <a:t>Penzey's</a:t>
            </a:r>
            <a:r>
              <a:rPr lang="en-US" sz="2200" dirty="0"/>
              <a:t> results (patient) below to the normal or reference range for each of the components tested from his blood sample.</a:t>
            </a:r>
          </a:p>
          <a:p>
            <a:endParaRPr lang="en-US" sz="2200" dirty="0"/>
          </a:p>
          <a:p>
            <a:r>
              <a:rPr lang="en-US" sz="2200" b="1" dirty="0"/>
              <a:t>Lab Results:</a:t>
            </a:r>
            <a:endParaRPr lang="en-US" sz="2200" dirty="0"/>
          </a:p>
          <a:p>
            <a:r>
              <a:rPr lang="en-US" sz="2200" dirty="0"/>
              <a:t>                          Reference                      Patient</a:t>
            </a:r>
          </a:p>
          <a:p>
            <a:endParaRPr lang="en-US" sz="2200" dirty="0"/>
          </a:p>
          <a:p>
            <a:r>
              <a:rPr lang="en-US" sz="2200" dirty="0"/>
              <a:t>Sodium          136-144 </a:t>
            </a:r>
            <a:r>
              <a:rPr lang="en-US" sz="2200" dirty="0" err="1"/>
              <a:t>mmol</a:t>
            </a:r>
            <a:r>
              <a:rPr lang="en-US" sz="2200" dirty="0"/>
              <a:t>/L               150</a:t>
            </a:r>
          </a:p>
          <a:p>
            <a:r>
              <a:rPr lang="en-US" sz="2200" dirty="0"/>
              <a:t>Potassium     3.7-5.2 </a:t>
            </a:r>
            <a:r>
              <a:rPr lang="en-US" sz="2200" dirty="0" err="1"/>
              <a:t>mmol</a:t>
            </a:r>
            <a:r>
              <a:rPr lang="en-US" sz="2200" dirty="0"/>
              <a:t>/L                 3.0</a:t>
            </a:r>
          </a:p>
          <a:p>
            <a:r>
              <a:rPr lang="en-US" sz="2200" dirty="0"/>
              <a:t>Renin               0.5-3.3 ng/mL/</a:t>
            </a:r>
            <a:r>
              <a:rPr lang="en-US" sz="2200" dirty="0" err="1"/>
              <a:t>hr</a:t>
            </a:r>
            <a:r>
              <a:rPr lang="en-US" sz="2200" dirty="0"/>
              <a:t>              0.4</a:t>
            </a:r>
          </a:p>
          <a:p>
            <a:r>
              <a:rPr lang="en-US" sz="2200" dirty="0"/>
              <a:t>Aldosterone  2-9 ng/dl                            21</a:t>
            </a:r>
          </a:p>
          <a:p>
            <a:r>
              <a:rPr lang="en-US" sz="2200" dirty="0"/>
              <a:t>serum pH        7.35-7.45                            7.45</a:t>
            </a:r>
          </a:p>
        </p:txBody>
      </p:sp>
      <p:pic>
        <p:nvPicPr>
          <p:cNvPr id="3" name="Picture 2"/>
          <p:cNvPicPr>
            <a:picLocks noChangeAspect="1"/>
          </p:cNvPicPr>
          <p:nvPr/>
        </p:nvPicPr>
        <p:blipFill>
          <a:blip r:embed="rId2"/>
          <a:stretch>
            <a:fillRect/>
          </a:stretch>
        </p:blipFill>
        <p:spPr>
          <a:xfrm>
            <a:off x="368583" y="305248"/>
            <a:ext cx="4629807" cy="3086538"/>
          </a:xfrm>
          <a:prstGeom prst="rect">
            <a:avLst/>
          </a:prstGeom>
          <a:solidFill>
            <a:schemeClr val="bg1"/>
          </a:solidFill>
          <a:ln>
            <a:solidFill>
              <a:schemeClr val="bg1"/>
            </a:solidFill>
          </a:ln>
        </p:spPr>
      </p:pic>
      <p:pic>
        <p:nvPicPr>
          <p:cNvPr id="5" name="Picture 4">
            <a:hlinkClick r:id="" action="ppaction://hlinkshowjump?jump=nextslide"/>
          </p:cNvPr>
          <p:cNvPicPr>
            <a:picLocks noChangeAspect="1"/>
          </p:cNvPicPr>
          <p:nvPr/>
        </p:nvPicPr>
        <p:blipFill rotWithShape="1">
          <a:blip r:embed="rId3"/>
          <a:srcRect l="50000" t="-8495" b="1"/>
          <a:stretch/>
        </p:blipFill>
        <p:spPr>
          <a:xfrm>
            <a:off x="11461898" y="6295671"/>
            <a:ext cx="582218" cy="423320"/>
          </a:xfrm>
          <a:prstGeom prst="rect">
            <a:avLst/>
          </a:prstGeom>
        </p:spPr>
      </p:pic>
      <p:pic>
        <p:nvPicPr>
          <p:cNvPr id="6" name="Picture 5">
            <a:hlinkClick r:id="" action="ppaction://hlinkshowjump?jump=previousslide"/>
          </p:cNvPr>
          <p:cNvPicPr>
            <a:picLocks noChangeAspect="1"/>
          </p:cNvPicPr>
          <p:nvPr/>
        </p:nvPicPr>
        <p:blipFill rotWithShape="1">
          <a:blip r:embed="rId4"/>
          <a:srcRect t="1" r="44089" b="-8589"/>
          <a:stretch/>
        </p:blipFill>
        <p:spPr>
          <a:xfrm>
            <a:off x="10810853" y="6339893"/>
            <a:ext cx="651045" cy="423689"/>
          </a:xfrm>
          <a:prstGeom prst="rect">
            <a:avLst/>
          </a:prstGeom>
        </p:spPr>
      </p:pic>
    </p:spTree>
    <p:extLst>
      <p:ext uri="{BB962C8B-B14F-4D97-AF65-F5344CB8AC3E}">
        <p14:creationId xmlns:p14="http://schemas.microsoft.com/office/powerpoint/2010/main" xmlns="" val="802453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6809" y="421889"/>
            <a:ext cx="6096000" cy="5847755"/>
          </a:xfrm>
          <a:prstGeom prst="rect">
            <a:avLst/>
          </a:prstGeom>
        </p:spPr>
        <p:txBody>
          <a:bodyPr>
            <a:spAutoFit/>
          </a:bodyPr>
          <a:lstStyle/>
          <a:p>
            <a:r>
              <a:rPr lang="en-US" sz="2200" b="1" dirty="0"/>
              <a:t>ECG Results</a:t>
            </a:r>
          </a:p>
          <a:p>
            <a:endParaRPr lang="en-US" sz="2200" b="1" dirty="0"/>
          </a:p>
          <a:p>
            <a:r>
              <a:rPr lang="en-US" sz="2200" dirty="0"/>
              <a:t>ECGs are often used to look at abnormalities in </a:t>
            </a:r>
            <a:r>
              <a:rPr lang="en-US" sz="2200" dirty="0">
                <a:hlinkClick r:id="rId2"/>
              </a:rPr>
              <a:t>heart conduction.</a:t>
            </a:r>
            <a:r>
              <a:rPr lang="en-US" sz="2200" dirty="0"/>
              <a:t> They are also a good tool for understanding how the heart functions together with the nervous system. An electrocardiogram (ECG) represents the electrical current moving through the heart during a heartbeat. ECGs can assist doctors in diagnosing and determining any current or past heart abnormalities and can be a regular screening tool for those with heart disease.</a:t>
            </a:r>
          </a:p>
          <a:p>
            <a:endParaRPr lang="en-US" sz="2200" dirty="0"/>
          </a:p>
          <a:p>
            <a:r>
              <a:rPr lang="en-US" sz="2200" dirty="0"/>
              <a:t>Note the normal ECG on the top left compared with Mr. </a:t>
            </a:r>
            <a:r>
              <a:rPr lang="en-US" sz="2200" dirty="0" err="1"/>
              <a:t>Penzey's</a:t>
            </a:r>
            <a:r>
              <a:rPr lang="en-US" sz="2200" dirty="0"/>
              <a:t> ECG on the bottom. Notice the pronounced QRS complex as compared to the normal reading followed by a quick downward slope of the T wave just after the QRS complex.</a:t>
            </a:r>
          </a:p>
        </p:txBody>
      </p:sp>
      <p:pic>
        <p:nvPicPr>
          <p:cNvPr id="3" name="Picture 2"/>
          <p:cNvPicPr>
            <a:picLocks noChangeAspect="1"/>
          </p:cNvPicPr>
          <p:nvPr/>
        </p:nvPicPr>
        <p:blipFill>
          <a:blip r:embed="rId3"/>
          <a:stretch>
            <a:fillRect/>
          </a:stretch>
        </p:blipFill>
        <p:spPr>
          <a:xfrm>
            <a:off x="1264029" y="545441"/>
            <a:ext cx="3123230" cy="4314292"/>
          </a:xfrm>
          <a:prstGeom prst="rect">
            <a:avLst/>
          </a:prstGeom>
          <a:solidFill>
            <a:schemeClr val="bg1"/>
          </a:solidFill>
        </p:spPr>
      </p:pic>
      <p:pic>
        <p:nvPicPr>
          <p:cNvPr id="8" name="Picture 7">
            <a:hlinkClick r:id="" action="ppaction://hlinkshowjump?jump=previousslide"/>
          </p:cNvPr>
          <p:cNvPicPr>
            <a:picLocks noChangeAspect="1"/>
          </p:cNvPicPr>
          <p:nvPr/>
        </p:nvPicPr>
        <p:blipFill>
          <a:blip r:embed="rId4"/>
          <a:stretch>
            <a:fillRect/>
          </a:stretch>
        </p:blipFill>
        <p:spPr>
          <a:xfrm>
            <a:off x="10726644" y="6319861"/>
            <a:ext cx="652329" cy="426757"/>
          </a:xfrm>
          <a:prstGeom prst="rect">
            <a:avLst/>
          </a:prstGeom>
        </p:spPr>
      </p:pic>
      <p:pic>
        <p:nvPicPr>
          <p:cNvPr id="9" name="Picture 8">
            <a:hlinkClick r:id="" action="ppaction://hlinkshowjump?jump=nextslide"/>
          </p:cNvPr>
          <p:cNvPicPr>
            <a:picLocks noChangeAspect="1"/>
          </p:cNvPicPr>
          <p:nvPr/>
        </p:nvPicPr>
        <p:blipFill>
          <a:blip r:embed="rId5"/>
          <a:stretch>
            <a:fillRect/>
          </a:stretch>
        </p:blipFill>
        <p:spPr>
          <a:xfrm>
            <a:off x="11403409" y="6303098"/>
            <a:ext cx="585267" cy="420660"/>
          </a:xfrm>
          <a:prstGeom prst="rect">
            <a:avLst/>
          </a:prstGeom>
        </p:spPr>
      </p:pic>
    </p:spTree>
    <p:extLst>
      <p:ext uri="{BB962C8B-B14F-4D97-AF65-F5344CB8AC3E}">
        <p14:creationId xmlns:p14="http://schemas.microsoft.com/office/powerpoint/2010/main" xmlns="" val="2643074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4753" y="231177"/>
            <a:ext cx="6096000" cy="6524863"/>
          </a:xfrm>
          <a:prstGeom prst="rect">
            <a:avLst/>
          </a:prstGeom>
        </p:spPr>
        <p:txBody>
          <a:bodyPr>
            <a:spAutoFit/>
          </a:bodyPr>
          <a:lstStyle/>
          <a:p>
            <a:r>
              <a:rPr lang="en-US" sz="2200" b="1" dirty="0"/>
              <a:t>Genetic Testing</a:t>
            </a:r>
          </a:p>
          <a:p>
            <a:endParaRPr lang="en-US" sz="2200" dirty="0"/>
          </a:p>
          <a:p>
            <a:r>
              <a:rPr lang="en-US" sz="2200" dirty="0"/>
              <a:t>A polymerase chain reaction test or PCR was performed on the DNA extracted from the patient. His father and younger brother also volunteered samples of their blood for comparison. All three family members showed the presence of the chimeric 11beta-hydroxylase/aldosterone synthase gene on an agarose gel.</a:t>
            </a:r>
          </a:p>
          <a:p>
            <a:endParaRPr lang="en-US" sz="2200" dirty="0"/>
          </a:p>
          <a:p>
            <a:r>
              <a:rPr lang="en-US" sz="2200" dirty="0"/>
              <a:t>When ACTH binds to this abnormal gene it triggers the production of aldosterone synthase. Aldosterone synthase becomes over-expressed in all the family members versus the control sample (M) as seen on the agarose gel.</a:t>
            </a:r>
          </a:p>
          <a:p>
            <a:endParaRPr lang="en-US" sz="2200" dirty="0"/>
          </a:p>
          <a:p>
            <a:r>
              <a:rPr lang="en-US" sz="2200" dirty="0"/>
              <a:t>This concludes the case study on Mr. </a:t>
            </a:r>
            <a:r>
              <a:rPr lang="en-US" sz="2200" dirty="0" err="1"/>
              <a:t>Penzey</a:t>
            </a:r>
            <a:r>
              <a:rPr lang="en-US" sz="2200" dirty="0"/>
              <a:t>. Answer the questions within the case assignment to complete the lesson.</a:t>
            </a:r>
          </a:p>
        </p:txBody>
      </p:sp>
      <p:pic>
        <p:nvPicPr>
          <p:cNvPr id="3" name="Picture 2"/>
          <p:cNvPicPr>
            <a:picLocks noChangeAspect="1"/>
          </p:cNvPicPr>
          <p:nvPr/>
        </p:nvPicPr>
        <p:blipFill>
          <a:blip r:embed="rId2"/>
          <a:stretch>
            <a:fillRect/>
          </a:stretch>
        </p:blipFill>
        <p:spPr>
          <a:xfrm>
            <a:off x="517365" y="365688"/>
            <a:ext cx="4629150" cy="1543050"/>
          </a:xfrm>
          <a:prstGeom prst="rect">
            <a:avLst/>
          </a:prstGeom>
          <a:ln>
            <a:solidFill>
              <a:schemeClr val="bg1"/>
            </a:solidFill>
          </a:ln>
          <a:effectLst>
            <a:glow rad="12700">
              <a:schemeClr val="accent1">
                <a:alpha val="40000"/>
              </a:schemeClr>
            </a:glow>
          </a:effectLst>
        </p:spPr>
      </p:pic>
      <p:pic>
        <p:nvPicPr>
          <p:cNvPr id="4" name="Picture 3">
            <a:hlinkClick r:id="" action="ppaction://hlinkshowjump?jump=previousslide"/>
          </p:cNvPr>
          <p:cNvPicPr>
            <a:picLocks noChangeAspect="1"/>
          </p:cNvPicPr>
          <p:nvPr/>
        </p:nvPicPr>
        <p:blipFill rotWithShape="1">
          <a:blip r:embed="rId3"/>
          <a:srcRect t="-1" r="48364" b="-2729"/>
          <a:stretch/>
        </p:blipFill>
        <p:spPr>
          <a:xfrm>
            <a:off x="11377722" y="6355211"/>
            <a:ext cx="601269" cy="400829"/>
          </a:xfrm>
          <a:prstGeom prst="rect">
            <a:avLst/>
          </a:prstGeom>
        </p:spPr>
      </p:pic>
    </p:spTree>
    <p:extLst>
      <p:ext uri="{BB962C8B-B14F-4D97-AF65-F5344CB8AC3E}">
        <p14:creationId xmlns:p14="http://schemas.microsoft.com/office/powerpoint/2010/main" xmlns="" val="2692945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32</TotalTime>
  <Words>452</Words>
  <Application>Microsoft Office PowerPoint</Application>
  <PresentationFormat>Custom</PresentationFormat>
  <Paragraphs>55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Depth</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dc:creator>
  <cp:lastModifiedBy>p w</cp:lastModifiedBy>
  <cp:revision>5</cp:revision>
  <dcterms:created xsi:type="dcterms:W3CDTF">2016-09-26T21:36:46Z</dcterms:created>
  <dcterms:modified xsi:type="dcterms:W3CDTF">2016-09-26T22:10:08Z</dcterms:modified>
</cp:coreProperties>
</file>